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6" r:id="rId2"/>
    <p:sldId id="257" r:id="rId3"/>
    <p:sldId id="259" r:id="rId4"/>
    <p:sldId id="260" r:id="rId5"/>
    <p:sldId id="261" r:id="rId6"/>
    <p:sldId id="262" r:id="rId7"/>
    <p:sldId id="264"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2971203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8358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413634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49167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218148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1992284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21136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2176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83945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124109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217741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99223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172281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41963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23865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85429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C3BD54-29B9-3D42-B178-776ED395AA85}" type="datetimeFigureOut">
              <a:rPr lang="en-US" smtClean="0"/>
              <a:pPr/>
              <a:t>11/10/21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409921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C3BD54-29B9-3D42-B178-776ED395AA85}" type="datetimeFigureOut">
              <a:rPr lang="en-US" smtClean="0"/>
              <a:pPr/>
              <a:t>11/10/21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3722848938"/>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nata.world/ca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 descr="スピード ライン テクノロジの抽象的イメージ">
            <a:extLst>
              <a:ext uri="{FF2B5EF4-FFF2-40B4-BE49-F238E27FC236}">
                <a16:creationId xmlns:a16="http://schemas.microsoft.com/office/drawing/2014/main" id="{D17B9D84-A9BC-4112-95CB-16E52EDA8976}"/>
              </a:ext>
            </a:extLst>
          </p:cNvPr>
          <p:cNvPicPr>
            <a:picLocks noChangeAspect="1"/>
          </p:cNvPicPr>
          <p:nvPr/>
        </p:nvPicPr>
        <p:blipFill rotWithShape="1">
          <a:blip r:embed="rId2"/>
          <a:srcRect r="7110" b="-1"/>
          <a:stretch/>
        </p:blipFill>
        <p:spPr>
          <a:xfrm>
            <a:off x="20" y="10"/>
            <a:ext cx="12191980" cy="6857990"/>
          </a:xfrm>
          <a:prstGeom prst="rect">
            <a:avLst/>
          </a:prstGeom>
        </p:spPr>
      </p:pic>
      <p:sp>
        <p:nvSpPr>
          <p:cNvPr id="5" name="テキスト ボックス 4">
            <a:extLst>
              <a:ext uri="{FF2B5EF4-FFF2-40B4-BE49-F238E27FC236}">
                <a16:creationId xmlns:a16="http://schemas.microsoft.com/office/drawing/2014/main" id="{32CB51CD-B9F1-DD40-B776-D6094FA5736C}"/>
              </a:ext>
            </a:extLst>
          </p:cNvPr>
          <p:cNvSpPr txBox="1"/>
          <p:nvPr/>
        </p:nvSpPr>
        <p:spPr>
          <a:xfrm>
            <a:off x="48748" y="953516"/>
            <a:ext cx="12192000" cy="830997"/>
          </a:xfrm>
          <a:prstGeom prst="rect">
            <a:avLst/>
          </a:prstGeom>
          <a:noFill/>
        </p:spPr>
        <p:txBody>
          <a:bodyPr wrap="square" rtlCol="0">
            <a:spAutoFit/>
          </a:bodyPr>
          <a:lstStyle/>
          <a:p>
            <a:r>
              <a:rPr lang="ja-JP" altLang="en-US" sz="4800"/>
              <a:t>第</a:t>
            </a:r>
            <a:r>
              <a:rPr lang="en-US" altLang="ja-JP" sz="4800" dirty="0"/>
              <a:t>1</a:t>
            </a:r>
            <a:r>
              <a:rPr lang="ja-JP" altLang="en-US" sz="4800"/>
              <a:t>回 </a:t>
            </a:r>
            <a:r>
              <a:rPr lang="en" altLang="ja-JP" sz="4800" dirty="0" err="1"/>
              <a:t>CryptoArtFes</a:t>
            </a:r>
            <a:r>
              <a:rPr lang="en" altLang="ja-JP" sz="4800" dirty="0"/>
              <a:t> </a:t>
            </a:r>
            <a:r>
              <a:rPr lang="ja-JP" altLang="en-US" sz="4800"/>
              <a:t>まとめと振り返り</a:t>
            </a:r>
            <a:endParaRPr kumimoji="1" lang="ja-JP" altLang="en-US" sz="4800"/>
          </a:p>
        </p:txBody>
      </p:sp>
    </p:spTree>
    <p:extLst>
      <p:ext uri="{BB962C8B-B14F-4D97-AF65-F5344CB8AC3E}">
        <p14:creationId xmlns:p14="http://schemas.microsoft.com/office/powerpoint/2010/main" val="28997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5D894-A42F-4C4C-B5E2-6AD74CB2A5F1}"/>
              </a:ext>
            </a:extLst>
          </p:cNvPr>
          <p:cNvSpPr>
            <a:spLocks noGrp="1"/>
          </p:cNvSpPr>
          <p:nvPr>
            <p:ph type="title"/>
          </p:nvPr>
        </p:nvSpPr>
        <p:spPr/>
        <p:txBody>
          <a:bodyPr/>
          <a:lstStyle/>
          <a:p>
            <a:r>
              <a:rPr lang="en" altLang="ja-JP" dirty="0"/>
              <a:t>Crypto Art Festival </a:t>
            </a:r>
            <a:r>
              <a:rPr lang="ja-JP" altLang="en-US"/>
              <a:t>とは</a:t>
            </a:r>
            <a:endParaRPr kumimoji="1" lang="ja-JP" altLang="en-US"/>
          </a:p>
        </p:txBody>
      </p:sp>
      <p:sp>
        <p:nvSpPr>
          <p:cNvPr id="3" name="コンテンツ プレースホルダー 2">
            <a:extLst>
              <a:ext uri="{FF2B5EF4-FFF2-40B4-BE49-F238E27FC236}">
                <a16:creationId xmlns:a16="http://schemas.microsoft.com/office/drawing/2014/main" id="{56DCA377-1630-0D45-AD93-C1953788AD10}"/>
              </a:ext>
            </a:extLst>
          </p:cNvPr>
          <p:cNvSpPr>
            <a:spLocks noGrp="1"/>
          </p:cNvSpPr>
          <p:nvPr>
            <p:ph idx="1"/>
          </p:nvPr>
        </p:nvSpPr>
        <p:spPr>
          <a:xfrm>
            <a:off x="685801" y="2142067"/>
            <a:ext cx="10131425" cy="4106333"/>
          </a:xfrm>
        </p:spPr>
        <p:txBody>
          <a:bodyPr>
            <a:normAutofit fontScale="62500" lnSpcReduction="20000"/>
          </a:bodyPr>
          <a:lstStyle/>
          <a:p>
            <a:pPr marL="0" indent="0">
              <a:lnSpc>
                <a:spcPct val="120000"/>
              </a:lnSpc>
              <a:buNone/>
            </a:pPr>
            <a:r>
              <a:rPr lang="ja-JP" altLang="en-US" sz="2400"/>
              <a:t>クリプトアートフェスは、</a:t>
            </a:r>
            <a:r>
              <a:rPr lang="en-US" altLang="ja-JP" sz="2400" b="1" dirty="0"/>
              <a:t>90</a:t>
            </a:r>
            <a:r>
              <a:rPr lang="ja-JP" altLang="en-US" sz="2400" b="1"/>
              <a:t>人以上のアーティスト、ミュージシャン、プログラマー </a:t>
            </a:r>
            <a:r>
              <a:rPr lang="ja-JP" altLang="en-US" sz="2400"/>
              <a:t>と</a:t>
            </a:r>
            <a:r>
              <a:rPr lang="en-US" altLang="ja-JP" sz="2400" b="1" dirty="0"/>
              <a:t>300</a:t>
            </a:r>
            <a:r>
              <a:rPr lang="ja-JP" altLang="en-US" sz="2400" b="1"/>
              <a:t>以上のクリプトアート作品</a:t>
            </a:r>
            <a:r>
              <a:rPr lang="ja-JP" altLang="en-US" sz="2400"/>
              <a:t>が一挙に展示されたオンライン上の展示販売会です。 当日の参加者の中には、全世界で</a:t>
            </a:r>
            <a:r>
              <a:rPr lang="en-US" altLang="ja-JP" sz="2400" dirty="0"/>
              <a:t>29000</a:t>
            </a:r>
            <a:r>
              <a:rPr lang="ja-JP" altLang="en-US" sz="2400"/>
              <a:t>万部もの累計発行実績を持つ、かの有名な</a:t>
            </a:r>
            <a:r>
              <a:rPr lang="en-US" altLang="ja-JP" sz="2400" dirty="0"/>
              <a:t>SF</a:t>
            </a:r>
            <a:r>
              <a:rPr lang="ja-JP" altLang="en-US" sz="2400"/>
              <a:t>小説「三体」表紙絵を書かれた</a:t>
            </a:r>
            <a:r>
              <a:rPr lang="en-US" altLang="ja-JP" sz="2400" dirty="0" err="1"/>
              <a:t>INEI_Tommy</a:t>
            </a:r>
            <a:r>
              <a:rPr lang="ja-JP" altLang="en-US" sz="2400"/>
              <a:t>氏も参加されるなどの大物の参加に沸き立ちました。</a:t>
            </a:r>
            <a:endParaRPr lang="en-US" altLang="ja-JP" sz="2400" dirty="0"/>
          </a:p>
          <a:p>
            <a:pPr marL="0" indent="0">
              <a:lnSpc>
                <a:spcPct val="120000"/>
              </a:lnSpc>
              <a:buNone/>
            </a:pPr>
            <a:endParaRPr lang="en-US" altLang="ja-JP" sz="2400" dirty="0"/>
          </a:p>
          <a:p>
            <a:pPr marL="0" indent="0">
              <a:lnSpc>
                <a:spcPct val="120000"/>
              </a:lnSpc>
              <a:buNone/>
            </a:pPr>
            <a:r>
              <a:rPr lang="ja-JP" altLang="en-US" sz="2400"/>
              <a:t>フェスでは、</a:t>
            </a:r>
            <a:r>
              <a:rPr lang="en" altLang="ja-JP" sz="2400" dirty="0"/>
              <a:t>Web</a:t>
            </a:r>
            <a:r>
              <a:rPr lang="ja-JP" altLang="en-US" sz="2400"/>
              <a:t>の</a:t>
            </a:r>
            <a:r>
              <a:rPr lang="en-US" altLang="ja-JP" sz="2400" dirty="0"/>
              <a:t>2D</a:t>
            </a:r>
            <a:r>
              <a:rPr lang="ja-JP" altLang="en-US" sz="2400"/>
              <a:t>画面から気軽に作品を閲覧することはもちろん、気軽な友達と</a:t>
            </a:r>
            <a:r>
              <a:rPr lang="en-US" altLang="ja-JP" sz="2400" dirty="0"/>
              <a:t>3D</a:t>
            </a:r>
            <a:r>
              <a:rPr lang="ja-JP" altLang="en-US" sz="2400"/>
              <a:t>のバーチャル空間で一緒に展示作品をみることもできます。もちろん気になったものはその場で購入することもできてしまいます。</a:t>
            </a:r>
            <a:endParaRPr lang="en-US" altLang="ja-JP" sz="2400" dirty="0"/>
          </a:p>
          <a:p>
            <a:pPr marL="0" indent="0">
              <a:lnSpc>
                <a:spcPct val="120000"/>
              </a:lnSpc>
              <a:buNone/>
            </a:pPr>
            <a:endParaRPr kumimoji="1" lang="en-US" altLang="ja-JP" sz="2400" dirty="0"/>
          </a:p>
          <a:p>
            <a:pPr marL="0" indent="0">
              <a:lnSpc>
                <a:spcPct val="120000"/>
              </a:lnSpc>
              <a:buNone/>
            </a:pPr>
            <a:r>
              <a:rPr lang="ja-JP" altLang="en-US" sz="2400"/>
              <a:t>さらに、最先端の展示会ということもあり、この分野に熟達された方々が集まっているので、業界の話題に事欠かず、新たなプロジェクトもその場で立ち上がったなどの逸話も聞いています。</a:t>
            </a:r>
            <a:endParaRPr lang="en-US" altLang="ja-JP" sz="2400" dirty="0"/>
          </a:p>
          <a:p>
            <a:pPr marL="0" indent="0">
              <a:lnSpc>
                <a:spcPct val="120000"/>
              </a:lnSpc>
              <a:buNone/>
            </a:pPr>
            <a:endParaRPr kumimoji="1" lang="en-US" altLang="ja-JP" sz="2400" dirty="0"/>
          </a:p>
          <a:p>
            <a:pPr marL="0" indent="0">
              <a:lnSpc>
                <a:spcPct val="120000"/>
              </a:lnSpc>
              <a:buNone/>
            </a:pPr>
            <a:r>
              <a:rPr lang="ja-JP" altLang="en-US" sz="2400"/>
              <a:t>同時に、初めてクリプトアート作品に触れる人にも馴染めるようなアットホームな雰囲気で、業界の先達からレクチャーを受けたり、助っ人の案内人から丁寧な説明を受けることもでき、参加者の満足度もかなり高く、次の開催を心待ちにする人々が多く見かけられました。</a:t>
            </a:r>
            <a:endParaRPr kumimoji="1" lang="ja-JP" altLang="en-US" sz="2400"/>
          </a:p>
        </p:txBody>
      </p:sp>
      <p:sp>
        <p:nvSpPr>
          <p:cNvPr id="4" name="角丸四角形 3">
            <a:extLst>
              <a:ext uri="{FF2B5EF4-FFF2-40B4-BE49-F238E27FC236}">
                <a16:creationId xmlns:a16="http://schemas.microsoft.com/office/drawing/2014/main" id="{700ED697-A7D8-DC41-8CFF-423A1A60BB7A}"/>
              </a:ext>
            </a:extLst>
          </p:cNvPr>
          <p:cNvSpPr/>
          <p:nvPr/>
        </p:nvSpPr>
        <p:spPr>
          <a:xfrm>
            <a:off x="10972800" y="5693664"/>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簡易アンケート</a:t>
            </a:r>
            <a:endParaRPr kumimoji="1" lang="en-US" altLang="ja-JP" dirty="0"/>
          </a:p>
          <a:p>
            <a:pPr algn="ctr"/>
            <a:r>
              <a:rPr kumimoji="1" lang="ja-JP" altLang="en-US"/>
              <a:t>→お土産</a:t>
            </a:r>
          </a:p>
        </p:txBody>
      </p:sp>
      <p:sp>
        <p:nvSpPr>
          <p:cNvPr id="5" name="角丸四角形 4">
            <a:extLst>
              <a:ext uri="{FF2B5EF4-FFF2-40B4-BE49-F238E27FC236}">
                <a16:creationId xmlns:a16="http://schemas.microsoft.com/office/drawing/2014/main" id="{6640C90C-73F8-FE42-9755-460C5A248531}"/>
              </a:ext>
            </a:extLst>
          </p:cNvPr>
          <p:cNvSpPr/>
          <p:nvPr/>
        </p:nvSpPr>
        <p:spPr>
          <a:xfrm>
            <a:off x="10972800" y="4870704"/>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案内役配備</a:t>
            </a:r>
          </a:p>
        </p:txBody>
      </p:sp>
      <p:sp>
        <p:nvSpPr>
          <p:cNvPr id="6" name="角丸四角形 5">
            <a:extLst>
              <a:ext uri="{FF2B5EF4-FFF2-40B4-BE49-F238E27FC236}">
                <a16:creationId xmlns:a16="http://schemas.microsoft.com/office/drawing/2014/main" id="{03617CA0-51F2-B448-80B5-9BDEE3963AB6}"/>
              </a:ext>
            </a:extLst>
          </p:cNvPr>
          <p:cNvSpPr/>
          <p:nvPr/>
        </p:nvSpPr>
        <p:spPr>
          <a:xfrm>
            <a:off x="10972800" y="4047744"/>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打ち合わせブース配備</a:t>
            </a:r>
          </a:p>
        </p:txBody>
      </p:sp>
      <p:sp>
        <p:nvSpPr>
          <p:cNvPr id="7" name="角丸四角形 6">
            <a:extLst>
              <a:ext uri="{FF2B5EF4-FFF2-40B4-BE49-F238E27FC236}">
                <a16:creationId xmlns:a16="http://schemas.microsoft.com/office/drawing/2014/main" id="{F88F8C4F-EB4B-A24B-8DCA-048677084D6A}"/>
              </a:ext>
            </a:extLst>
          </p:cNvPr>
          <p:cNvSpPr/>
          <p:nvPr/>
        </p:nvSpPr>
        <p:spPr>
          <a:xfrm>
            <a:off x="11039856" y="3163824"/>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即購入アドレス</a:t>
            </a:r>
          </a:p>
        </p:txBody>
      </p:sp>
    </p:spTree>
    <p:extLst>
      <p:ext uri="{BB962C8B-B14F-4D97-AF65-F5344CB8AC3E}">
        <p14:creationId xmlns:p14="http://schemas.microsoft.com/office/powerpoint/2010/main" val="207675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3C273-833D-354F-922E-07AF77CE5548}"/>
              </a:ext>
            </a:extLst>
          </p:cNvPr>
          <p:cNvSpPr>
            <a:spLocks noGrp="1"/>
          </p:cNvSpPr>
          <p:nvPr>
            <p:ph type="title"/>
          </p:nvPr>
        </p:nvSpPr>
        <p:spPr/>
        <p:txBody>
          <a:bodyPr/>
          <a:lstStyle/>
          <a:p>
            <a:r>
              <a:rPr lang="en" altLang="ja-JP" dirty="0"/>
              <a:t>Crypto Art Festival</a:t>
            </a:r>
            <a:r>
              <a:rPr kumimoji="1" lang="ja-JP" altLang="en-US"/>
              <a:t>第一回概要</a:t>
            </a:r>
          </a:p>
        </p:txBody>
      </p:sp>
      <p:sp>
        <p:nvSpPr>
          <p:cNvPr id="3" name="コンテンツ プレースホルダー 2">
            <a:extLst>
              <a:ext uri="{FF2B5EF4-FFF2-40B4-BE49-F238E27FC236}">
                <a16:creationId xmlns:a16="http://schemas.microsoft.com/office/drawing/2014/main" id="{2243D6A2-4B4C-4E4D-89B5-9F39F14B1D85}"/>
              </a:ext>
            </a:extLst>
          </p:cNvPr>
          <p:cNvSpPr>
            <a:spLocks noGrp="1"/>
          </p:cNvSpPr>
          <p:nvPr>
            <p:ph idx="1"/>
          </p:nvPr>
        </p:nvSpPr>
        <p:spPr/>
        <p:txBody>
          <a:bodyPr/>
          <a:lstStyle/>
          <a:p>
            <a:pPr marL="0" indent="0">
              <a:buNone/>
            </a:pPr>
            <a:r>
              <a:rPr lang="ja-JP" altLang="en-US"/>
              <a:t>　</a:t>
            </a:r>
            <a:endParaRPr lang="en-US" altLang="ja-JP" dirty="0"/>
          </a:p>
          <a:p>
            <a:pPr algn="just"/>
            <a:r>
              <a:rPr lang="ja-JP" altLang="en-US"/>
              <a:t>実施日時：</a:t>
            </a:r>
            <a:r>
              <a:rPr lang="en-US" altLang="ja-JP" dirty="0"/>
              <a:t>4/10</a:t>
            </a:r>
            <a:r>
              <a:rPr lang="ja-JP" altLang="en-US"/>
              <a:t>～</a:t>
            </a:r>
            <a:r>
              <a:rPr lang="en-US" altLang="ja-JP" dirty="0"/>
              <a:t>4/18 </a:t>
            </a:r>
            <a:r>
              <a:rPr lang="ja-JP" altLang="en-US"/>
              <a:t>（計９日間）</a:t>
            </a:r>
            <a:endParaRPr lang="en-US" altLang="ja-JP" dirty="0"/>
          </a:p>
          <a:p>
            <a:r>
              <a:rPr lang="ja-JP" altLang="en-US"/>
              <a:t>会場：</a:t>
            </a:r>
            <a:r>
              <a:rPr lang="en" altLang="ja-JP" dirty="0">
                <a:hlinkClick r:id="rId2"/>
              </a:rPr>
              <a:t> https://conata.world/caf</a:t>
            </a:r>
            <a:endParaRPr lang="en-US" altLang="ja-JP" dirty="0"/>
          </a:p>
          <a:p>
            <a:r>
              <a:rPr kumimoji="1" lang="ja-JP" altLang="en-US"/>
              <a:t>参加人数：</a:t>
            </a:r>
            <a:endParaRPr kumimoji="1" lang="en-US" altLang="ja-JP" dirty="0"/>
          </a:p>
          <a:p>
            <a:r>
              <a:rPr lang="ja-JP" altLang="en-US"/>
              <a:t>販売総売上：</a:t>
            </a:r>
            <a:endParaRPr kumimoji="1" lang="ja-JP" altLang="en-US"/>
          </a:p>
        </p:txBody>
      </p:sp>
      <p:pic>
        <p:nvPicPr>
          <p:cNvPr id="1026" name="Picture 2">
            <a:extLst>
              <a:ext uri="{FF2B5EF4-FFF2-40B4-BE49-F238E27FC236}">
                <a16:creationId xmlns:a16="http://schemas.microsoft.com/office/drawing/2014/main" id="{FBB8A155-1739-7149-A7F9-42F99F1EC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122" y="2543175"/>
            <a:ext cx="7064191" cy="3944938"/>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a:extLst>
              <a:ext uri="{FF2B5EF4-FFF2-40B4-BE49-F238E27FC236}">
                <a16:creationId xmlns:a16="http://schemas.microsoft.com/office/drawing/2014/main" id="{4280A8EA-E2FE-694B-A27D-CA2C0002238C}"/>
              </a:ext>
            </a:extLst>
          </p:cNvPr>
          <p:cNvSpPr/>
          <p:nvPr/>
        </p:nvSpPr>
        <p:spPr>
          <a:xfrm>
            <a:off x="967455" y="5144833"/>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参加人数データ</a:t>
            </a:r>
          </a:p>
        </p:txBody>
      </p:sp>
      <p:sp>
        <p:nvSpPr>
          <p:cNvPr id="6" name="角丸四角形 5">
            <a:extLst>
              <a:ext uri="{FF2B5EF4-FFF2-40B4-BE49-F238E27FC236}">
                <a16:creationId xmlns:a16="http://schemas.microsoft.com/office/drawing/2014/main" id="{1483C06C-1F32-1D42-AE66-F1F36E84E5B8}"/>
              </a:ext>
            </a:extLst>
          </p:cNvPr>
          <p:cNvSpPr/>
          <p:nvPr/>
        </p:nvSpPr>
        <p:spPr>
          <a:xfrm>
            <a:off x="967455" y="5871655"/>
            <a:ext cx="1877568"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販売総売上</a:t>
            </a:r>
          </a:p>
        </p:txBody>
      </p:sp>
    </p:spTree>
    <p:extLst>
      <p:ext uri="{BB962C8B-B14F-4D97-AF65-F5344CB8AC3E}">
        <p14:creationId xmlns:p14="http://schemas.microsoft.com/office/powerpoint/2010/main" val="60203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Web サイト&#10;&#10;自動的に生成された説明">
            <a:extLst>
              <a:ext uri="{FF2B5EF4-FFF2-40B4-BE49-F238E27FC236}">
                <a16:creationId xmlns:a16="http://schemas.microsoft.com/office/drawing/2014/main" id="{C400CF7F-7F59-E946-8025-4C82E1264E51}"/>
              </a:ext>
            </a:extLst>
          </p:cNvPr>
          <p:cNvPicPr>
            <a:picLocks noChangeAspect="1"/>
          </p:cNvPicPr>
          <p:nvPr/>
        </p:nvPicPr>
        <p:blipFill rotWithShape="1">
          <a:blip r:embed="rId2"/>
          <a:srcRect l="4600" t="23333" r="21181" b="7708"/>
          <a:stretch/>
        </p:blipFill>
        <p:spPr>
          <a:xfrm>
            <a:off x="1558131" y="1730619"/>
            <a:ext cx="8386763" cy="4870208"/>
          </a:xfrm>
          <a:prstGeom prst="rect">
            <a:avLst/>
          </a:prstGeom>
        </p:spPr>
      </p:pic>
      <p:sp>
        <p:nvSpPr>
          <p:cNvPr id="7" name="タイトル 1">
            <a:extLst>
              <a:ext uri="{FF2B5EF4-FFF2-40B4-BE49-F238E27FC236}">
                <a16:creationId xmlns:a16="http://schemas.microsoft.com/office/drawing/2014/main" id="{A22F42E7-B2E5-DF4E-BE1E-76F18B5B4236}"/>
              </a:ext>
            </a:extLst>
          </p:cNvPr>
          <p:cNvSpPr>
            <a:spLocks noGrp="1"/>
          </p:cNvSpPr>
          <p:nvPr>
            <p:ph type="title"/>
          </p:nvPr>
        </p:nvSpPr>
        <p:spPr>
          <a:xfrm>
            <a:off x="685801" y="609600"/>
            <a:ext cx="10131425" cy="1456267"/>
          </a:xfrm>
        </p:spPr>
        <p:txBody>
          <a:bodyPr/>
          <a:lstStyle/>
          <a:p>
            <a:r>
              <a:rPr lang="en" altLang="ja-JP" dirty="0"/>
              <a:t>Crypto Art Festival</a:t>
            </a:r>
            <a:r>
              <a:rPr lang="ja-JP" altLang="en-US"/>
              <a:t>　</a:t>
            </a:r>
            <a:r>
              <a:rPr lang="en-US" altLang="ja-JP" dirty="0"/>
              <a:t>Artists Gallery</a:t>
            </a:r>
            <a:endParaRPr kumimoji="1" lang="ja-JP" altLang="en-US"/>
          </a:p>
        </p:txBody>
      </p:sp>
    </p:spTree>
    <p:extLst>
      <p:ext uri="{BB962C8B-B14F-4D97-AF65-F5344CB8AC3E}">
        <p14:creationId xmlns:p14="http://schemas.microsoft.com/office/powerpoint/2010/main" val="336378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770EA0F-E442-D14C-BEA8-535529360A31}"/>
              </a:ext>
            </a:extLst>
          </p:cNvPr>
          <p:cNvSpPr>
            <a:spLocks noGrp="1"/>
          </p:cNvSpPr>
          <p:nvPr>
            <p:ph type="title"/>
          </p:nvPr>
        </p:nvSpPr>
        <p:spPr>
          <a:xfrm>
            <a:off x="685801" y="609600"/>
            <a:ext cx="10131425" cy="1456267"/>
          </a:xfrm>
        </p:spPr>
        <p:txBody>
          <a:bodyPr/>
          <a:lstStyle/>
          <a:p>
            <a:r>
              <a:rPr lang="en" altLang="ja-JP" dirty="0"/>
              <a:t>Crypto Art Festival</a:t>
            </a:r>
            <a:r>
              <a:rPr lang="ja-JP" altLang="en-US"/>
              <a:t>　</a:t>
            </a:r>
            <a:r>
              <a:rPr lang="en-US" altLang="ja-JP" dirty="0"/>
              <a:t>Artists Art EXAMPLE</a:t>
            </a:r>
            <a:endParaRPr kumimoji="1" lang="ja-JP" altLang="en-US"/>
          </a:p>
        </p:txBody>
      </p:sp>
      <p:pic>
        <p:nvPicPr>
          <p:cNvPr id="7" name="図 6" descr="コンピューターのスクリーンショット&#10;&#10;自動的に生成された説明">
            <a:extLst>
              <a:ext uri="{FF2B5EF4-FFF2-40B4-BE49-F238E27FC236}">
                <a16:creationId xmlns:a16="http://schemas.microsoft.com/office/drawing/2014/main" id="{E46BDBCF-195B-1A48-9F84-18F5B76BEB99}"/>
              </a:ext>
            </a:extLst>
          </p:cNvPr>
          <p:cNvPicPr>
            <a:picLocks noChangeAspect="1"/>
          </p:cNvPicPr>
          <p:nvPr/>
        </p:nvPicPr>
        <p:blipFill rotWithShape="1">
          <a:blip r:embed="rId2"/>
          <a:srcRect t="17499" b="8890"/>
          <a:stretch/>
        </p:blipFill>
        <p:spPr>
          <a:xfrm>
            <a:off x="685801" y="1643063"/>
            <a:ext cx="10972800" cy="5048250"/>
          </a:xfrm>
          <a:prstGeom prst="rect">
            <a:avLst/>
          </a:prstGeom>
        </p:spPr>
      </p:pic>
    </p:spTree>
    <p:extLst>
      <p:ext uri="{BB962C8B-B14F-4D97-AF65-F5344CB8AC3E}">
        <p14:creationId xmlns:p14="http://schemas.microsoft.com/office/powerpoint/2010/main" val="78819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374715F-F655-B045-B2DC-6E70D839D2FE}"/>
              </a:ext>
            </a:extLst>
          </p:cNvPr>
          <p:cNvSpPr>
            <a:spLocks noGrp="1"/>
          </p:cNvSpPr>
          <p:nvPr>
            <p:ph type="title"/>
          </p:nvPr>
        </p:nvSpPr>
        <p:spPr>
          <a:xfrm>
            <a:off x="685801" y="609600"/>
            <a:ext cx="10131425" cy="1456267"/>
          </a:xfrm>
        </p:spPr>
        <p:txBody>
          <a:bodyPr/>
          <a:lstStyle/>
          <a:p>
            <a:r>
              <a:rPr lang="en" altLang="ja-JP" dirty="0"/>
              <a:t>Crypto Art Festival </a:t>
            </a:r>
            <a:r>
              <a:rPr lang="ja-JP" altLang="en-US"/>
              <a:t>満足度</a:t>
            </a:r>
            <a:endParaRPr kumimoji="1" lang="ja-JP" altLang="en-US"/>
          </a:p>
        </p:txBody>
      </p:sp>
      <p:sp>
        <p:nvSpPr>
          <p:cNvPr id="5" name="角丸四角形 4">
            <a:extLst>
              <a:ext uri="{FF2B5EF4-FFF2-40B4-BE49-F238E27FC236}">
                <a16:creationId xmlns:a16="http://schemas.microsoft.com/office/drawing/2014/main" id="{3F023846-67E1-0E4C-9114-3DB9EC50E86E}"/>
              </a:ext>
            </a:extLst>
          </p:cNvPr>
          <p:cNvSpPr/>
          <p:nvPr/>
        </p:nvSpPr>
        <p:spPr>
          <a:xfrm>
            <a:off x="1300164" y="2736151"/>
            <a:ext cx="9244012"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ユーザーの満足度や次回参加希望のデータがあればパイチャート化</a:t>
            </a:r>
          </a:p>
        </p:txBody>
      </p:sp>
    </p:spTree>
    <p:extLst>
      <p:ext uri="{BB962C8B-B14F-4D97-AF65-F5344CB8AC3E}">
        <p14:creationId xmlns:p14="http://schemas.microsoft.com/office/powerpoint/2010/main" val="78969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E396151-48FB-084F-8D85-291BCC68769C}"/>
              </a:ext>
            </a:extLst>
          </p:cNvPr>
          <p:cNvSpPr>
            <a:spLocks noGrp="1"/>
          </p:cNvSpPr>
          <p:nvPr>
            <p:ph idx="1"/>
          </p:nvPr>
        </p:nvSpPr>
        <p:spPr/>
        <p:txBody>
          <a:bodyPr/>
          <a:lstStyle/>
          <a:p>
            <a:endParaRPr kumimoji="1" lang="ja-JP" altLang="en-US"/>
          </a:p>
        </p:txBody>
      </p:sp>
      <p:sp>
        <p:nvSpPr>
          <p:cNvPr id="4" name="タイトル 1">
            <a:extLst>
              <a:ext uri="{FF2B5EF4-FFF2-40B4-BE49-F238E27FC236}">
                <a16:creationId xmlns:a16="http://schemas.microsoft.com/office/drawing/2014/main" id="{DCB4DB85-43A2-6945-A09E-371F29CA207A}"/>
              </a:ext>
            </a:extLst>
          </p:cNvPr>
          <p:cNvSpPr>
            <a:spLocks noGrp="1"/>
          </p:cNvSpPr>
          <p:nvPr>
            <p:ph type="title"/>
          </p:nvPr>
        </p:nvSpPr>
        <p:spPr>
          <a:xfrm>
            <a:off x="685801" y="609600"/>
            <a:ext cx="10131425" cy="1456267"/>
          </a:xfrm>
        </p:spPr>
        <p:txBody>
          <a:bodyPr/>
          <a:lstStyle/>
          <a:p>
            <a:r>
              <a:rPr lang="en" altLang="ja-JP" dirty="0"/>
              <a:t>Crypto Art </a:t>
            </a:r>
            <a:r>
              <a:rPr lang="ja-JP" altLang="en-US"/>
              <a:t>の市場規模</a:t>
            </a:r>
            <a:endParaRPr kumimoji="1" lang="ja-JP" altLang="en-US"/>
          </a:p>
        </p:txBody>
      </p:sp>
      <p:sp>
        <p:nvSpPr>
          <p:cNvPr id="5" name="角丸四角形 4">
            <a:extLst>
              <a:ext uri="{FF2B5EF4-FFF2-40B4-BE49-F238E27FC236}">
                <a16:creationId xmlns:a16="http://schemas.microsoft.com/office/drawing/2014/main" id="{9385A873-E55D-774C-9B8E-D7C171EF5437}"/>
              </a:ext>
            </a:extLst>
          </p:cNvPr>
          <p:cNvSpPr/>
          <p:nvPr/>
        </p:nvSpPr>
        <p:spPr>
          <a:xfrm>
            <a:off x="1300164" y="2736151"/>
            <a:ext cx="9244012"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ここは統計資料などを調べてみます</a:t>
            </a:r>
          </a:p>
        </p:txBody>
      </p:sp>
    </p:spTree>
    <p:extLst>
      <p:ext uri="{BB962C8B-B14F-4D97-AF65-F5344CB8AC3E}">
        <p14:creationId xmlns:p14="http://schemas.microsoft.com/office/powerpoint/2010/main" val="204083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E396151-48FB-084F-8D85-291BCC68769C}"/>
              </a:ext>
            </a:extLst>
          </p:cNvPr>
          <p:cNvSpPr>
            <a:spLocks noGrp="1"/>
          </p:cNvSpPr>
          <p:nvPr>
            <p:ph idx="1"/>
          </p:nvPr>
        </p:nvSpPr>
        <p:spPr/>
        <p:txBody>
          <a:bodyPr/>
          <a:lstStyle/>
          <a:p>
            <a:endParaRPr kumimoji="1" lang="ja-JP" altLang="en-US"/>
          </a:p>
        </p:txBody>
      </p:sp>
      <p:sp>
        <p:nvSpPr>
          <p:cNvPr id="4" name="タイトル 1">
            <a:extLst>
              <a:ext uri="{FF2B5EF4-FFF2-40B4-BE49-F238E27FC236}">
                <a16:creationId xmlns:a16="http://schemas.microsoft.com/office/drawing/2014/main" id="{DCB4DB85-43A2-6945-A09E-371F29CA207A}"/>
              </a:ext>
            </a:extLst>
          </p:cNvPr>
          <p:cNvSpPr>
            <a:spLocks noGrp="1"/>
          </p:cNvSpPr>
          <p:nvPr>
            <p:ph type="title"/>
          </p:nvPr>
        </p:nvSpPr>
        <p:spPr>
          <a:xfrm>
            <a:off x="685801" y="609600"/>
            <a:ext cx="10131425" cy="1456267"/>
          </a:xfrm>
        </p:spPr>
        <p:txBody>
          <a:bodyPr/>
          <a:lstStyle/>
          <a:p>
            <a:r>
              <a:rPr lang="en" altLang="ja-JP" dirty="0"/>
              <a:t>Crypto Art</a:t>
            </a:r>
            <a:r>
              <a:rPr lang="ja-JP" altLang="en-US"/>
              <a:t>競合と派生する事業</a:t>
            </a:r>
            <a:endParaRPr kumimoji="1" lang="ja-JP" altLang="en-US"/>
          </a:p>
        </p:txBody>
      </p:sp>
      <p:sp>
        <p:nvSpPr>
          <p:cNvPr id="5" name="角丸四角形 4">
            <a:extLst>
              <a:ext uri="{FF2B5EF4-FFF2-40B4-BE49-F238E27FC236}">
                <a16:creationId xmlns:a16="http://schemas.microsoft.com/office/drawing/2014/main" id="{4A8637E5-9C8B-8D4B-AED8-2E15B5DFB4B6}"/>
              </a:ext>
            </a:extLst>
          </p:cNvPr>
          <p:cNvSpPr/>
          <p:nvPr/>
        </p:nvSpPr>
        <p:spPr>
          <a:xfrm>
            <a:off x="1300164" y="2736151"/>
            <a:ext cx="9244012"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ここは統計資料などを調べてみます</a:t>
            </a:r>
          </a:p>
        </p:txBody>
      </p:sp>
    </p:spTree>
    <p:extLst>
      <p:ext uri="{BB962C8B-B14F-4D97-AF65-F5344CB8AC3E}">
        <p14:creationId xmlns:p14="http://schemas.microsoft.com/office/powerpoint/2010/main" val="294003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374715F-F655-B045-B2DC-6E70D839D2FE}"/>
              </a:ext>
            </a:extLst>
          </p:cNvPr>
          <p:cNvSpPr>
            <a:spLocks noGrp="1"/>
          </p:cNvSpPr>
          <p:nvPr>
            <p:ph type="title"/>
          </p:nvPr>
        </p:nvSpPr>
        <p:spPr>
          <a:xfrm>
            <a:off x="685801" y="609600"/>
            <a:ext cx="10131425" cy="1456267"/>
          </a:xfrm>
        </p:spPr>
        <p:txBody>
          <a:bodyPr/>
          <a:lstStyle/>
          <a:p>
            <a:r>
              <a:rPr lang="en" altLang="ja-JP" dirty="0"/>
              <a:t>Crypto Art Festival</a:t>
            </a:r>
            <a:r>
              <a:rPr lang="ja-JP" altLang="en-US"/>
              <a:t>第</a:t>
            </a:r>
            <a:r>
              <a:rPr lang="en-US" altLang="ja-JP" dirty="0"/>
              <a:t>2</a:t>
            </a:r>
            <a:r>
              <a:rPr lang="ja-JP" altLang="en-US"/>
              <a:t>回を開催するにあたって</a:t>
            </a:r>
            <a:endParaRPr kumimoji="1" lang="ja-JP" altLang="en-US"/>
          </a:p>
        </p:txBody>
      </p:sp>
      <p:sp>
        <p:nvSpPr>
          <p:cNvPr id="6" name="角丸四角形 5">
            <a:extLst>
              <a:ext uri="{FF2B5EF4-FFF2-40B4-BE49-F238E27FC236}">
                <a16:creationId xmlns:a16="http://schemas.microsoft.com/office/drawing/2014/main" id="{AB4049C5-87F1-974E-9A66-885D53BE38D9}"/>
              </a:ext>
            </a:extLst>
          </p:cNvPr>
          <p:cNvSpPr/>
          <p:nvPr/>
        </p:nvSpPr>
        <p:spPr>
          <a:xfrm>
            <a:off x="1300164" y="2736151"/>
            <a:ext cx="9244012" cy="55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コラボする上での相手のメリットとなぜそれをするべきか</a:t>
            </a:r>
          </a:p>
        </p:txBody>
      </p:sp>
    </p:spTree>
    <p:extLst>
      <p:ext uri="{BB962C8B-B14F-4D97-AF65-F5344CB8AC3E}">
        <p14:creationId xmlns:p14="http://schemas.microsoft.com/office/powerpoint/2010/main" val="2107692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{34571DFF-51AD-994D-9BCA-1E71D42182C3}tf10001058</Template>
  <TotalTime>58</TotalTime>
  <Words>372</Words>
  <Application>Microsoft Macintosh PowerPoint</Application>
  <PresentationFormat>ワイド画面</PresentationFormat>
  <Paragraphs>32</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Arial</vt:lpstr>
      <vt:lpstr>Calibri</vt:lpstr>
      <vt:lpstr>Calibri Light</vt:lpstr>
      <vt:lpstr>天空</vt:lpstr>
      <vt:lpstr>PowerPoint プレゼンテーション</vt:lpstr>
      <vt:lpstr>Crypto Art Festival とは</vt:lpstr>
      <vt:lpstr>Crypto Art Festival第一回概要</vt:lpstr>
      <vt:lpstr>Crypto Art Festival　Artists Gallery</vt:lpstr>
      <vt:lpstr>Crypto Art Festival　Artists Art EXAMPLE</vt:lpstr>
      <vt:lpstr>Crypto Art Festival 満足度</vt:lpstr>
      <vt:lpstr>Crypto Art の市場規模</vt:lpstr>
      <vt:lpstr>Crypto Art競合と派生する事業</vt:lpstr>
      <vt:lpstr>Crypto Art Festival第2回を開催するにあたって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明裕</dc:creator>
  <cp:lastModifiedBy>中村 明裕</cp:lastModifiedBy>
  <cp:revision>11</cp:revision>
  <dcterms:created xsi:type="dcterms:W3CDTF">2021-11-10T11:35:48Z</dcterms:created>
  <dcterms:modified xsi:type="dcterms:W3CDTF">2021-11-10T12:34:10Z</dcterms:modified>
</cp:coreProperties>
</file>